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3" r:id="rId7"/>
    <p:sldId id="262" r:id="rId8"/>
    <p:sldId id="261" r:id="rId9"/>
    <p:sldId id="264" r:id="rId10"/>
    <p:sldId id="265" r:id="rId11"/>
  </p:sldIdLst>
  <p:sldSz cx="18288000" cy="10287000"/>
  <p:notesSz cx="6858000" cy="9144000"/>
  <p:embeddedFontLst>
    <p:embeddedFont>
      <p:font typeface="Canva Sans" panose="020B0604020202020204" charset="0"/>
      <p:regular r:id="rId12"/>
    </p:embeddedFont>
    <p:embeddedFont>
      <p:font typeface="League Spartan" panose="020B0604020202020204" charset="0"/>
      <p:regular r:id="rId13"/>
    </p:embeddedFont>
    <p:embeddedFont>
      <p:font typeface="Nunito Sans Heavy" panose="020B0604020202020204" charset="0"/>
      <p:regular r:id="rId14"/>
    </p:embeddedFont>
    <p:embeddedFont>
      <p:font typeface="Roboto" panose="02000000000000000000" pitchFamily="2" charset="0"/>
      <p:regular r:id="rId15"/>
    </p:embeddedFont>
    <p:embeddedFont>
      <p:font typeface="Roboto Bold" panose="02000000000000000000" charset="0"/>
      <p:regular r:id="rId16"/>
    </p:embeddedFont>
    <p:embeddedFont>
      <p:font typeface="Roboto Condensed" panose="02000000000000000000" pitchFamily="2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9" d="100"/>
          <a:sy n="59" d="100"/>
        </p:scale>
        <p:origin x="3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fp.org/countries/india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5B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704794" y="-2600035"/>
            <a:ext cx="6326406" cy="15363535"/>
          </a:xfrm>
          <a:prstGeom prst="rect">
            <a:avLst/>
          </a:prstGeom>
          <a:solidFill>
            <a:srgbClr val="F7F7F7"/>
          </a:solidFill>
        </p:spPr>
      </p:sp>
      <p:grpSp>
        <p:nvGrpSpPr>
          <p:cNvPr id="3" name="Group 3"/>
          <p:cNvGrpSpPr/>
          <p:nvPr/>
        </p:nvGrpSpPr>
        <p:grpSpPr>
          <a:xfrm>
            <a:off x="11137290" y="885878"/>
            <a:ext cx="6591021" cy="9023285"/>
            <a:chOff x="0" y="0"/>
            <a:chExt cx="8788027" cy="1203104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 rot="518332">
              <a:off x="2414562" y="314366"/>
              <a:ext cx="4921287" cy="9737611"/>
              <a:chOff x="0" y="0"/>
              <a:chExt cx="2620010" cy="518414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l="l" t="t" r="r" b="b"/>
                <a:pathLst>
                  <a:path w="2513330" h="513207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F7F7F7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185420" y="156210"/>
                <a:ext cx="2251710" cy="4876800"/>
              </a:xfrm>
              <a:custGeom>
                <a:avLst/>
                <a:gdLst/>
                <a:ahLst/>
                <a:cxnLst/>
                <a:rect l="l" t="t" r="r" b="b"/>
                <a:pathLst>
                  <a:path w="2251710" h="4876800">
                    <a:moveTo>
                      <a:pt x="2040890" y="0"/>
                    </a:moveTo>
                    <a:lnTo>
                      <a:pt x="1769110" y="0"/>
                    </a:lnTo>
                    <a:lnTo>
                      <a:pt x="1769110" y="57150"/>
                    </a:lnTo>
                    <a:cubicBezTo>
                      <a:pt x="1769110" y="121920"/>
                      <a:pt x="1715770" y="175260"/>
                      <a:pt x="1651000" y="175260"/>
                    </a:cubicBezTo>
                    <a:lnTo>
                      <a:pt x="601980" y="175260"/>
                    </a:lnTo>
                    <a:cubicBezTo>
                      <a:pt x="537210" y="175260"/>
                      <a:pt x="483870" y="121920"/>
                      <a:pt x="483870" y="57150"/>
                    </a:cubicBezTo>
                    <a:lnTo>
                      <a:pt x="483870" y="0"/>
                    </a:lnTo>
                    <a:lnTo>
                      <a:pt x="209550" y="0"/>
                    </a:lnTo>
                    <a:cubicBezTo>
                      <a:pt x="93980" y="0"/>
                      <a:pt x="0" y="93980"/>
                      <a:pt x="0" y="209550"/>
                    </a:cubicBezTo>
                    <a:lnTo>
                      <a:pt x="0" y="4667250"/>
                    </a:lnTo>
                    <a:cubicBezTo>
                      <a:pt x="0" y="4782820"/>
                      <a:pt x="93980" y="4876800"/>
                      <a:pt x="209550" y="4876800"/>
                    </a:cubicBezTo>
                    <a:lnTo>
                      <a:pt x="2040890" y="4876800"/>
                    </a:lnTo>
                    <a:cubicBezTo>
                      <a:pt x="2156460" y="4876800"/>
                      <a:pt x="2250440" y="4782820"/>
                      <a:pt x="2250440" y="4667250"/>
                    </a:cubicBezTo>
                    <a:lnTo>
                      <a:pt x="2250440" y="209550"/>
                    </a:lnTo>
                    <a:cubicBezTo>
                      <a:pt x="2251710" y="93980"/>
                      <a:pt x="2157730" y="0"/>
                      <a:pt x="204089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94468" r="-94468"/>
                </a:stretch>
              </a:blip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l="l" t="t" r="r" b="b"/>
                <a:pathLst>
                  <a:path w="347980" h="431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365B6D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l="l" t="t" r="r" b="b"/>
                <a:pathLst>
                  <a:path w="66636" h="63602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365B6D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685800"/>
                <a:ext cx="27940" cy="21336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21336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F7F7F7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1057910"/>
                <a:ext cx="279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481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F7F7F7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1526540"/>
                <a:ext cx="27940" cy="38608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608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F7F7F7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61849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F7F7F7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27940" y="0"/>
                <a:ext cx="2564130" cy="5182870"/>
              </a:xfrm>
              <a:custGeom>
                <a:avLst/>
                <a:gdLst/>
                <a:ahLst/>
                <a:cxnLst/>
                <a:rect l="l" t="t" r="r" b="b"/>
                <a:pathLst>
                  <a:path w="2564130" h="518287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365B6D"/>
              </a:solidFill>
            </p:spPr>
          </p:sp>
        </p:grpSp>
        <p:sp>
          <p:nvSpPr>
            <p:cNvPr id="14" name="Freeform 14"/>
            <p:cNvSpPr/>
            <p:nvPr/>
          </p:nvSpPr>
          <p:spPr>
            <a:xfrm>
              <a:off x="0" y="10295412"/>
              <a:ext cx="8788027" cy="1735635"/>
            </a:xfrm>
            <a:custGeom>
              <a:avLst/>
              <a:gdLst/>
              <a:ahLst/>
              <a:cxnLst/>
              <a:rect l="l" t="t" r="r" b="b"/>
              <a:pathLst>
                <a:path w="8788027" h="1735635">
                  <a:moveTo>
                    <a:pt x="0" y="0"/>
                  </a:moveTo>
                  <a:lnTo>
                    <a:pt x="8788027" y="0"/>
                  </a:lnTo>
                  <a:lnTo>
                    <a:pt x="8788027" y="1735635"/>
                  </a:lnTo>
                  <a:lnTo>
                    <a:pt x="0" y="1735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6000"/>
              </a:blip>
              <a:stretch>
                <a:fillRect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257300" y="2371722"/>
            <a:ext cx="12039245" cy="2771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90"/>
              </a:lnSpc>
            </a:pPr>
            <a:r>
              <a:rPr lang="en-US" sz="12100" b="1">
                <a:solidFill>
                  <a:srgbClr val="F7F7F7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Pitch for</a:t>
            </a:r>
          </a:p>
          <a:p>
            <a:pPr algn="l">
              <a:lnSpc>
                <a:spcPts val="10260"/>
              </a:lnSpc>
            </a:pPr>
            <a:r>
              <a:rPr lang="en-US" sz="11400" b="1">
                <a:solidFill>
                  <a:srgbClr val="FF8719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Feed</a:t>
            </a:r>
            <a:r>
              <a:rPr lang="en-US" sz="11400" b="1">
                <a:solidFill>
                  <a:srgbClr val="8FEBFF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Forward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26025" y="8743950"/>
            <a:ext cx="3540209" cy="413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2"/>
              </a:lnSpc>
            </a:pPr>
            <a:r>
              <a:rPr lang="en-US" sz="2344">
                <a:solidFill>
                  <a:srgbClr val="F7F7F7"/>
                </a:solidFill>
                <a:latin typeface="Roboto"/>
                <a:ea typeface="Roboto"/>
                <a:cs typeface="Roboto"/>
                <a:sym typeface="Roboto"/>
              </a:rPr>
              <a:t>Presented by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8724900"/>
            <a:ext cx="388371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7F7F7"/>
                </a:solidFill>
                <a:latin typeface="Roboto Bold"/>
                <a:ea typeface="Roboto Bold"/>
                <a:cs typeface="Roboto Bold"/>
                <a:sym typeface="Roboto Bold"/>
              </a:rPr>
              <a:t>28.09.2024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952500"/>
            <a:ext cx="7767429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7F7F7"/>
                </a:solidFill>
                <a:latin typeface="Roboto"/>
                <a:ea typeface="Roboto"/>
                <a:cs typeface="Roboto"/>
                <a:sym typeface="Roboto"/>
              </a:rPr>
              <a:t>Saving food, feeding communities.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048323" y="9191625"/>
            <a:ext cx="452973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87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TONS </a:t>
            </a:r>
            <a:r>
              <a:rPr lang="en-US" sz="3000">
                <a:solidFill>
                  <a:srgbClr val="F7F7F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OF </a:t>
            </a:r>
            <a:r>
              <a:rPr lang="en-US" sz="3000">
                <a:solidFill>
                  <a:srgbClr val="8FEB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TECH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259300" y="362003"/>
            <a:ext cx="452973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87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</a:t>
            </a:r>
            <a:r>
              <a:rPr lang="en-US" sz="3000">
                <a:solidFill>
                  <a:srgbClr val="8FEB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5B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5722144" cy="10287000"/>
          </a:xfrm>
          <a:prstGeom prst="rect">
            <a:avLst/>
          </a:prstGeom>
          <a:solidFill>
            <a:srgbClr val="F7F7F7"/>
          </a:solidFill>
        </p:spPr>
      </p:sp>
      <p:sp>
        <p:nvSpPr>
          <p:cNvPr id="3" name="TextBox 3"/>
          <p:cNvSpPr txBox="1"/>
          <p:nvPr/>
        </p:nvSpPr>
        <p:spPr>
          <a:xfrm>
            <a:off x="9144000" y="2333767"/>
            <a:ext cx="7196018" cy="412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1" dirty="0">
                <a:solidFill>
                  <a:srgbClr val="F7F7F7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How the </a:t>
            </a:r>
          </a:p>
          <a:p>
            <a:pPr algn="l">
              <a:lnSpc>
                <a:spcPts val="10800"/>
              </a:lnSpc>
            </a:pPr>
            <a:endParaRPr lang="en-US" sz="9000" b="1" dirty="0">
              <a:solidFill>
                <a:srgbClr val="F7F7F7"/>
              </a:solidFill>
              <a:latin typeface="Nunito Sans Heavy"/>
              <a:ea typeface="Nunito Sans Heavy"/>
              <a:cs typeface="Nunito Sans Heavy"/>
              <a:sym typeface="Nunito Sans Heavy"/>
            </a:endParaRPr>
          </a:p>
          <a:p>
            <a:pPr algn="l">
              <a:lnSpc>
                <a:spcPts val="10800"/>
              </a:lnSpc>
            </a:pPr>
            <a:r>
              <a:rPr lang="en-US" sz="9000" b="1" dirty="0">
                <a:solidFill>
                  <a:srgbClr val="F7F7F7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App Works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386856" y="942975"/>
            <a:ext cx="6591021" cy="8966188"/>
            <a:chOff x="0" y="0"/>
            <a:chExt cx="8788027" cy="11954918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698941" y="0"/>
              <a:ext cx="7390146" cy="10240744"/>
              <a:chOff x="0" y="0"/>
              <a:chExt cx="4734560" cy="656082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36830" y="50800"/>
                <a:ext cx="4645660" cy="6473190"/>
              </a:xfrm>
              <a:custGeom>
                <a:avLst/>
                <a:gdLst/>
                <a:ahLst/>
                <a:cxnLst/>
                <a:rect l="l" t="t" r="r" b="b"/>
                <a:pathLst>
                  <a:path w="4645660" h="6473190">
                    <a:moveTo>
                      <a:pt x="4368800" y="0"/>
                    </a:moveTo>
                    <a:lnTo>
                      <a:pt x="276860" y="0"/>
                    </a:lnTo>
                    <a:cubicBezTo>
                      <a:pt x="124460" y="0"/>
                      <a:pt x="0" y="123190"/>
                      <a:pt x="0" y="276860"/>
                    </a:cubicBezTo>
                    <a:lnTo>
                      <a:pt x="0" y="6196330"/>
                    </a:lnTo>
                    <a:cubicBezTo>
                      <a:pt x="0" y="6350000"/>
                      <a:pt x="124460" y="6473190"/>
                      <a:pt x="276860" y="6473190"/>
                    </a:cubicBezTo>
                    <a:lnTo>
                      <a:pt x="4368800" y="6473190"/>
                    </a:lnTo>
                    <a:cubicBezTo>
                      <a:pt x="4522470" y="6473190"/>
                      <a:pt x="4645660" y="6348730"/>
                      <a:pt x="4645660" y="6196330"/>
                    </a:cubicBezTo>
                    <a:lnTo>
                      <a:pt x="4645660" y="276860"/>
                    </a:lnTo>
                    <a:cubicBezTo>
                      <a:pt x="4645660" y="123190"/>
                      <a:pt x="4522470" y="0"/>
                      <a:pt x="4368800" y="0"/>
                    </a:cubicBezTo>
                    <a:close/>
                    <a:moveTo>
                      <a:pt x="4425950" y="6156960"/>
                    </a:moveTo>
                    <a:cubicBezTo>
                      <a:pt x="4425950" y="6212840"/>
                      <a:pt x="4380230" y="6258560"/>
                      <a:pt x="4324350" y="6258560"/>
                    </a:cubicBezTo>
                    <a:lnTo>
                      <a:pt x="321310" y="6258560"/>
                    </a:lnTo>
                    <a:cubicBezTo>
                      <a:pt x="265430" y="6258560"/>
                      <a:pt x="219710" y="6212840"/>
                      <a:pt x="219710" y="6156960"/>
                    </a:cubicBezTo>
                    <a:lnTo>
                      <a:pt x="219710" y="316230"/>
                    </a:lnTo>
                    <a:cubicBezTo>
                      <a:pt x="219710" y="260350"/>
                      <a:pt x="265430" y="214630"/>
                      <a:pt x="321310" y="214630"/>
                    </a:cubicBezTo>
                    <a:lnTo>
                      <a:pt x="4325620" y="214630"/>
                    </a:lnTo>
                    <a:cubicBezTo>
                      <a:pt x="4381500" y="214630"/>
                      <a:pt x="4427220" y="260350"/>
                      <a:pt x="4427220" y="316230"/>
                    </a:cubicBezTo>
                    <a:lnTo>
                      <a:pt x="4427220" y="6156960"/>
                    </a:lnTo>
                    <a:close/>
                  </a:path>
                </a:pathLst>
              </a:custGeom>
              <a:solidFill>
                <a:srgbClr val="1D4355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0" y="16511"/>
                <a:ext cx="4716780" cy="6544310"/>
              </a:xfrm>
              <a:custGeom>
                <a:avLst/>
                <a:gdLst/>
                <a:ahLst/>
                <a:cxnLst/>
                <a:rect l="l" t="t" r="r" b="b"/>
                <a:pathLst>
                  <a:path w="4716780" h="6544310">
                    <a:moveTo>
                      <a:pt x="4395470" y="36829"/>
                    </a:moveTo>
                    <a:cubicBezTo>
                      <a:pt x="4552950" y="36829"/>
                      <a:pt x="4681220" y="165099"/>
                      <a:pt x="4681220" y="322579"/>
                    </a:cubicBezTo>
                    <a:lnTo>
                      <a:pt x="4681220" y="6222999"/>
                    </a:lnTo>
                    <a:cubicBezTo>
                      <a:pt x="4681220" y="6380479"/>
                      <a:pt x="4552950" y="6508750"/>
                      <a:pt x="4395470" y="6508750"/>
                    </a:cubicBezTo>
                    <a:lnTo>
                      <a:pt x="321310" y="6508750"/>
                    </a:lnTo>
                    <a:cubicBezTo>
                      <a:pt x="163830" y="6508750"/>
                      <a:pt x="35560" y="6380480"/>
                      <a:pt x="35560" y="6223000"/>
                    </a:cubicBezTo>
                    <a:lnTo>
                      <a:pt x="35560" y="322580"/>
                    </a:lnTo>
                    <a:cubicBezTo>
                      <a:pt x="35560" y="165100"/>
                      <a:pt x="163830" y="36830"/>
                      <a:pt x="321310" y="36830"/>
                    </a:cubicBezTo>
                    <a:lnTo>
                      <a:pt x="4395470" y="36830"/>
                    </a:lnTo>
                    <a:moveTo>
                      <a:pt x="4395470" y="0"/>
                    </a:moveTo>
                    <a:lnTo>
                      <a:pt x="321310" y="0"/>
                    </a:lnTo>
                    <a:cubicBezTo>
                      <a:pt x="143510" y="0"/>
                      <a:pt x="0" y="144780"/>
                      <a:pt x="0" y="322580"/>
                    </a:cubicBezTo>
                    <a:lnTo>
                      <a:pt x="0" y="6223000"/>
                    </a:lnTo>
                    <a:cubicBezTo>
                      <a:pt x="0" y="6400800"/>
                      <a:pt x="143510" y="6544309"/>
                      <a:pt x="321310" y="6544309"/>
                    </a:cubicBezTo>
                    <a:lnTo>
                      <a:pt x="4395470" y="6544309"/>
                    </a:lnTo>
                    <a:cubicBezTo>
                      <a:pt x="4573270" y="6544309"/>
                      <a:pt x="4716780" y="6400800"/>
                      <a:pt x="4716780" y="6223000"/>
                    </a:cubicBezTo>
                    <a:lnTo>
                      <a:pt x="4716780" y="322580"/>
                    </a:lnTo>
                    <a:cubicBezTo>
                      <a:pt x="4716780" y="144780"/>
                      <a:pt x="4573270" y="0"/>
                      <a:pt x="4395470" y="0"/>
                    </a:cubicBezTo>
                    <a:close/>
                  </a:path>
                </a:pathLst>
              </a:custGeom>
              <a:solidFill>
                <a:srgbClr val="365B6D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256540" y="265430"/>
                <a:ext cx="4207510" cy="6043930"/>
              </a:xfrm>
              <a:custGeom>
                <a:avLst/>
                <a:gdLst/>
                <a:ahLst/>
                <a:cxnLst/>
                <a:rect l="l" t="t" r="r" b="b"/>
                <a:pathLst>
                  <a:path w="4207510" h="6043930">
                    <a:moveTo>
                      <a:pt x="4206240" y="5942330"/>
                    </a:moveTo>
                    <a:cubicBezTo>
                      <a:pt x="4206240" y="5998210"/>
                      <a:pt x="4160520" y="6043930"/>
                      <a:pt x="4104640" y="6043930"/>
                    </a:cubicBezTo>
                    <a:lnTo>
                      <a:pt x="101600" y="6043930"/>
                    </a:lnTo>
                    <a:cubicBezTo>
                      <a:pt x="45720" y="6043930"/>
                      <a:pt x="0" y="5998210"/>
                      <a:pt x="0" y="5942330"/>
                    </a:cubicBezTo>
                    <a:lnTo>
                      <a:pt x="0" y="101600"/>
                    </a:lnTo>
                    <a:cubicBezTo>
                      <a:pt x="0" y="45720"/>
                      <a:pt x="45720" y="0"/>
                      <a:pt x="101600" y="0"/>
                    </a:cubicBezTo>
                    <a:lnTo>
                      <a:pt x="4105910" y="0"/>
                    </a:lnTo>
                    <a:cubicBezTo>
                      <a:pt x="4161790" y="0"/>
                      <a:pt x="4207510" y="45720"/>
                      <a:pt x="4207510" y="101600"/>
                    </a:cubicBezTo>
                    <a:lnTo>
                      <a:pt x="4207510" y="5942330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57734" r="-57734"/>
                </a:stretch>
              </a:blip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1951378" y="120589"/>
                <a:ext cx="79963" cy="76322"/>
              </a:xfrm>
              <a:custGeom>
                <a:avLst/>
                <a:gdLst/>
                <a:ahLst/>
                <a:cxnLst/>
                <a:rect l="l" t="t" r="r" b="b"/>
                <a:pathLst>
                  <a:path w="79963" h="76322">
                    <a:moveTo>
                      <a:pt x="39982" y="61"/>
                    </a:moveTo>
                    <a:cubicBezTo>
                      <a:pt x="26330" y="0"/>
                      <a:pt x="13688" y="7248"/>
                      <a:pt x="6844" y="19062"/>
                    </a:cubicBezTo>
                    <a:cubicBezTo>
                      <a:pt x="0" y="30875"/>
                      <a:pt x="0" y="45447"/>
                      <a:pt x="6844" y="57260"/>
                    </a:cubicBezTo>
                    <a:cubicBezTo>
                      <a:pt x="13688" y="69074"/>
                      <a:pt x="26330" y="76322"/>
                      <a:pt x="39982" y="76261"/>
                    </a:cubicBezTo>
                    <a:cubicBezTo>
                      <a:pt x="53634" y="76322"/>
                      <a:pt x="66276" y="69074"/>
                      <a:pt x="73120" y="57260"/>
                    </a:cubicBezTo>
                    <a:cubicBezTo>
                      <a:pt x="79964" y="45447"/>
                      <a:pt x="79964" y="30875"/>
                      <a:pt x="73120" y="19062"/>
                    </a:cubicBezTo>
                    <a:cubicBezTo>
                      <a:pt x="66276" y="7248"/>
                      <a:pt x="53634" y="0"/>
                      <a:pt x="39982" y="61"/>
                    </a:cubicBezTo>
                    <a:close/>
                  </a:path>
                </a:pathLst>
              </a:custGeom>
              <a:solidFill>
                <a:srgbClr val="6C9286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2119473" y="104052"/>
                <a:ext cx="114614" cy="109395"/>
              </a:xfrm>
              <a:custGeom>
                <a:avLst/>
                <a:gdLst/>
                <a:ahLst/>
                <a:cxnLst/>
                <a:rect l="l" t="t" r="r" b="b"/>
                <a:pathLst>
                  <a:path w="114614" h="109395">
                    <a:moveTo>
                      <a:pt x="57307" y="88"/>
                    </a:moveTo>
                    <a:cubicBezTo>
                      <a:pt x="37739" y="0"/>
                      <a:pt x="19619" y="10390"/>
                      <a:pt x="9809" y="27322"/>
                    </a:cubicBezTo>
                    <a:cubicBezTo>
                      <a:pt x="0" y="44255"/>
                      <a:pt x="0" y="65141"/>
                      <a:pt x="9809" y="82074"/>
                    </a:cubicBezTo>
                    <a:cubicBezTo>
                      <a:pt x="19619" y="99006"/>
                      <a:pt x="37739" y="109396"/>
                      <a:pt x="57307" y="109308"/>
                    </a:cubicBezTo>
                    <a:cubicBezTo>
                      <a:pt x="76875" y="109396"/>
                      <a:pt x="94995" y="99006"/>
                      <a:pt x="104804" y="82074"/>
                    </a:cubicBezTo>
                    <a:cubicBezTo>
                      <a:pt x="114614" y="65141"/>
                      <a:pt x="114614" y="44255"/>
                      <a:pt x="104804" y="27322"/>
                    </a:cubicBezTo>
                    <a:cubicBezTo>
                      <a:pt x="94995" y="10390"/>
                      <a:pt x="76875" y="0"/>
                      <a:pt x="57307" y="88"/>
                    </a:cubicBezTo>
                    <a:close/>
                  </a:path>
                </a:pathLst>
              </a:custGeom>
              <a:solidFill>
                <a:srgbClr val="6C9286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2328944" y="128221"/>
                <a:ext cx="63971" cy="61058"/>
              </a:xfrm>
              <a:custGeom>
                <a:avLst/>
                <a:gdLst/>
                <a:ahLst/>
                <a:cxnLst/>
                <a:rect l="l" t="t" r="r" b="b"/>
                <a:pathLst>
                  <a:path w="63971" h="61058">
                    <a:moveTo>
                      <a:pt x="31986" y="49"/>
                    </a:moveTo>
                    <a:cubicBezTo>
                      <a:pt x="21064" y="0"/>
                      <a:pt x="10951" y="5799"/>
                      <a:pt x="5476" y="15250"/>
                    </a:cubicBezTo>
                    <a:cubicBezTo>
                      <a:pt x="0" y="24700"/>
                      <a:pt x="0" y="36358"/>
                      <a:pt x="5476" y="45808"/>
                    </a:cubicBezTo>
                    <a:cubicBezTo>
                      <a:pt x="10951" y="55259"/>
                      <a:pt x="21064" y="61058"/>
                      <a:pt x="31986" y="61009"/>
                    </a:cubicBezTo>
                    <a:cubicBezTo>
                      <a:pt x="42908" y="61058"/>
                      <a:pt x="53021" y="55259"/>
                      <a:pt x="58496" y="45808"/>
                    </a:cubicBezTo>
                    <a:cubicBezTo>
                      <a:pt x="63971" y="36358"/>
                      <a:pt x="63971" y="24700"/>
                      <a:pt x="58496" y="15250"/>
                    </a:cubicBezTo>
                    <a:cubicBezTo>
                      <a:pt x="53021" y="5799"/>
                      <a:pt x="42908" y="0"/>
                      <a:pt x="31986" y="49"/>
                    </a:cubicBezTo>
                    <a:close/>
                  </a:path>
                </a:pathLst>
              </a:custGeom>
              <a:solidFill>
                <a:srgbClr val="6C9286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2346270" y="144758"/>
                <a:ext cx="29320" cy="27985"/>
              </a:xfrm>
              <a:custGeom>
                <a:avLst/>
                <a:gdLst/>
                <a:ahLst/>
                <a:cxnLst/>
                <a:rect l="l" t="t" r="r" b="b"/>
                <a:pathLst>
                  <a:path w="29320" h="27985">
                    <a:moveTo>
                      <a:pt x="14660" y="22"/>
                    </a:moveTo>
                    <a:cubicBezTo>
                      <a:pt x="9654" y="0"/>
                      <a:pt x="5019" y="2657"/>
                      <a:pt x="2509" y="6989"/>
                    </a:cubicBezTo>
                    <a:cubicBezTo>
                      <a:pt x="0" y="11320"/>
                      <a:pt x="0" y="16664"/>
                      <a:pt x="2509" y="20995"/>
                    </a:cubicBezTo>
                    <a:cubicBezTo>
                      <a:pt x="5019" y="25327"/>
                      <a:pt x="9654" y="27984"/>
                      <a:pt x="14660" y="27962"/>
                    </a:cubicBezTo>
                    <a:cubicBezTo>
                      <a:pt x="19666" y="27984"/>
                      <a:pt x="24301" y="25327"/>
                      <a:pt x="26811" y="20995"/>
                    </a:cubicBezTo>
                    <a:cubicBezTo>
                      <a:pt x="29320" y="16664"/>
                      <a:pt x="29320" y="11320"/>
                      <a:pt x="26811" y="6989"/>
                    </a:cubicBezTo>
                    <a:cubicBezTo>
                      <a:pt x="24301" y="2657"/>
                      <a:pt x="19666" y="0"/>
                      <a:pt x="14660" y="22"/>
                    </a:cubicBezTo>
                    <a:close/>
                  </a:path>
                </a:pathLst>
              </a:custGeom>
              <a:solidFill>
                <a:srgbClr val="F7F7F7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2344044" y="144768"/>
                <a:ext cx="15993" cy="15264"/>
              </a:xfrm>
              <a:custGeom>
                <a:avLst/>
                <a:gdLst/>
                <a:ahLst/>
                <a:cxnLst/>
                <a:rect l="l" t="t" r="r" b="b"/>
                <a:pathLst>
                  <a:path w="15993" h="15264">
                    <a:moveTo>
                      <a:pt x="7996" y="12"/>
                    </a:moveTo>
                    <a:cubicBezTo>
                      <a:pt x="5266" y="0"/>
                      <a:pt x="2737" y="1449"/>
                      <a:pt x="1368" y="3812"/>
                    </a:cubicBezTo>
                    <a:cubicBezTo>
                      <a:pt x="0" y="6175"/>
                      <a:pt x="0" y="9089"/>
                      <a:pt x="1368" y="11452"/>
                    </a:cubicBezTo>
                    <a:cubicBezTo>
                      <a:pt x="2737" y="13815"/>
                      <a:pt x="5266" y="15264"/>
                      <a:pt x="7996" y="15252"/>
                    </a:cubicBezTo>
                    <a:cubicBezTo>
                      <a:pt x="10726" y="15264"/>
                      <a:pt x="13255" y="13815"/>
                      <a:pt x="14623" y="11452"/>
                    </a:cubicBezTo>
                    <a:cubicBezTo>
                      <a:pt x="15992" y="9089"/>
                      <a:pt x="15992" y="6175"/>
                      <a:pt x="14623" y="3812"/>
                    </a:cubicBezTo>
                    <a:cubicBezTo>
                      <a:pt x="13255" y="1449"/>
                      <a:pt x="10726" y="0"/>
                      <a:pt x="7996" y="12"/>
                    </a:cubicBezTo>
                    <a:close/>
                  </a:path>
                </a:pathLst>
              </a:custGeom>
              <a:solidFill>
                <a:srgbClr val="1D4355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4716780" y="534670"/>
                <a:ext cx="19050" cy="27813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278130">
                    <a:moveTo>
                      <a:pt x="0" y="0"/>
                    </a:moveTo>
                    <a:lnTo>
                      <a:pt x="0" y="278130"/>
                    </a:lnTo>
                    <a:cubicBezTo>
                      <a:pt x="19050" y="278130"/>
                      <a:pt x="16510" y="262890"/>
                      <a:pt x="16510" y="243840"/>
                    </a:cubicBezTo>
                    <a:lnTo>
                      <a:pt x="16510" y="35560"/>
                    </a:lnTo>
                    <a:cubicBezTo>
                      <a:pt x="16510" y="16510"/>
                      <a:pt x="19050" y="0"/>
                      <a:pt x="0" y="0"/>
                    </a:cubicBezTo>
                    <a:close/>
                  </a:path>
                </a:pathLst>
              </a:custGeom>
              <a:solidFill>
                <a:srgbClr val="41C1BA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4716780" y="861060"/>
                <a:ext cx="19050" cy="27813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278130">
                    <a:moveTo>
                      <a:pt x="0" y="0"/>
                    </a:moveTo>
                    <a:lnTo>
                      <a:pt x="0" y="278130"/>
                    </a:lnTo>
                    <a:cubicBezTo>
                      <a:pt x="19050" y="278130"/>
                      <a:pt x="16510" y="262890"/>
                      <a:pt x="16510" y="243840"/>
                    </a:cubicBezTo>
                    <a:lnTo>
                      <a:pt x="16510" y="35560"/>
                    </a:lnTo>
                    <a:cubicBezTo>
                      <a:pt x="16510" y="16510"/>
                      <a:pt x="19050" y="0"/>
                      <a:pt x="0" y="0"/>
                    </a:cubicBezTo>
                    <a:close/>
                  </a:path>
                </a:pathLst>
              </a:custGeom>
              <a:solidFill>
                <a:srgbClr val="41C1BA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4064000" y="-2540"/>
                <a:ext cx="3200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320040" h="19050">
                    <a:moveTo>
                      <a:pt x="0" y="19050"/>
                    </a:moveTo>
                    <a:lnTo>
                      <a:pt x="320040" y="19050"/>
                    </a:lnTo>
                    <a:cubicBezTo>
                      <a:pt x="320040" y="0"/>
                      <a:pt x="304800" y="2540"/>
                      <a:pt x="285750" y="2540"/>
                    </a:cubicBezTo>
                    <a:lnTo>
                      <a:pt x="34290" y="2540"/>
                    </a:lnTo>
                    <a:cubicBezTo>
                      <a:pt x="15240" y="2540"/>
                      <a:pt x="0" y="0"/>
                      <a:pt x="0" y="19050"/>
                    </a:cubicBezTo>
                    <a:close/>
                  </a:path>
                </a:pathLst>
              </a:custGeom>
              <a:solidFill>
                <a:srgbClr val="41C1BA"/>
              </a:solidFill>
            </p:spPr>
          </p:sp>
        </p:grpSp>
        <p:sp>
          <p:nvSpPr>
            <p:cNvPr id="17" name="Freeform 17"/>
            <p:cNvSpPr/>
            <p:nvPr/>
          </p:nvSpPr>
          <p:spPr>
            <a:xfrm>
              <a:off x="0" y="10219282"/>
              <a:ext cx="8788027" cy="1735635"/>
            </a:xfrm>
            <a:custGeom>
              <a:avLst/>
              <a:gdLst/>
              <a:ahLst/>
              <a:cxnLst/>
              <a:rect l="l" t="t" r="r" b="b"/>
              <a:pathLst>
                <a:path w="8788027" h="1735635">
                  <a:moveTo>
                    <a:pt x="0" y="0"/>
                  </a:moveTo>
                  <a:lnTo>
                    <a:pt x="8788027" y="0"/>
                  </a:lnTo>
                  <a:lnTo>
                    <a:pt x="8788027" y="1735636"/>
                  </a:lnTo>
                  <a:lnTo>
                    <a:pt x="0" y="17356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9144000" y="3762375"/>
            <a:ext cx="7282108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1">
                <a:solidFill>
                  <a:srgbClr val="FF8719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Feed</a:t>
            </a:r>
            <a:r>
              <a:rPr lang="en-US" sz="9000" b="1">
                <a:solidFill>
                  <a:srgbClr val="8FEBFF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Forward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109242" y="504825"/>
            <a:ext cx="452973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87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</a:t>
            </a:r>
            <a:r>
              <a:rPr lang="en-US" sz="3000">
                <a:solidFill>
                  <a:srgbClr val="8FEB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144000" y="6757555"/>
            <a:ext cx="531517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F7F7F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Saving </a:t>
            </a:r>
            <a:r>
              <a:rPr lang="en-US" sz="3000" dirty="0">
                <a:solidFill>
                  <a:srgbClr val="FF871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food</a:t>
            </a:r>
            <a:r>
              <a:rPr lang="en-US" sz="3000" dirty="0">
                <a:solidFill>
                  <a:srgbClr val="F7F7F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feeding </a:t>
            </a:r>
            <a:r>
              <a:rPr lang="en-US" sz="3000" dirty="0">
                <a:solidFill>
                  <a:srgbClr val="8FEB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communities.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5B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221748" y="2587625"/>
            <a:ext cx="5320024" cy="509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b="1">
                <a:solidFill>
                  <a:srgbClr val="F7F7F7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Connects surplus food with those in need, reducing waste and hunger.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241615" y="1781175"/>
            <a:ext cx="4825482" cy="170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720"/>
              </a:lnSpc>
            </a:pPr>
            <a:r>
              <a:rPr lang="en-US" sz="5600" b="1">
                <a:solidFill>
                  <a:srgbClr val="F7F7F7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Introducing</a:t>
            </a:r>
          </a:p>
          <a:p>
            <a:pPr algn="r">
              <a:lnSpc>
                <a:spcPts val="6720"/>
              </a:lnSpc>
            </a:pPr>
            <a:r>
              <a:rPr lang="en-US" sz="5600" b="1">
                <a:solidFill>
                  <a:srgbClr val="FF8719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Feed</a:t>
            </a:r>
            <a:r>
              <a:rPr lang="en-US" sz="5600" b="1">
                <a:solidFill>
                  <a:srgbClr val="8FEBFF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Forward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409997" y="1344728"/>
            <a:ext cx="3468006" cy="7047856"/>
            <a:chOff x="0" y="0"/>
            <a:chExt cx="5001260" cy="101638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94669" r="-94669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6758567" y="8953500"/>
            <a:ext cx="531517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7F7F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Saving </a:t>
            </a:r>
            <a:r>
              <a:rPr lang="en-US" sz="3000">
                <a:solidFill>
                  <a:srgbClr val="FF871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food</a:t>
            </a:r>
            <a:r>
              <a:rPr lang="en-US" sz="3000">
                <a:solidFill>
                  <a:srgbClr val="F7F7F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feeding </a:t>
            </a:r>
            <a:r>
              <a:rPr lang="en-US" sz="3000">
                <a:solidFill>
                  <a:srgbClr val="8FEB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communities.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118269" y="504825"/>
            <a:ext cx="452973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87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</a:t>
            </a:r>
            <a:r>
              <a:rPr lang="en-US" sz="3000">
                <a:solidFill>
                  <a:srgbClr val="8FEB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5B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130795"/>
            <a:ext cx="18288000" cy="4156205"/>
            <a:chOff x="0" y="0"/>
            <a:chExt cx="24384000" cy="554160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34849" b="34849"/>
            <a:stretch>
              <a:fillRect/>
            </a:stretch>
          </p:blipFill>
          <p:spPr>
            <a:xfrm>
              <a:off x="0" y="0"/>
              <a:ext cx="24384000" cy="5541607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028700" y="1401431"/>
            <a:ext cx="7196018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1">
                <a:solidFill>
                  <a:srgbClr val="8FEBFF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Problem</a:t>
            </a:r>
          </a:p>
          <a:p>
            <a:pPr algn="l">
              <a:lnSpc>
                <a:spcPts val="10800"/>
              </a:lnSpc>
            </a:pPr>
            <a:r>
              <a:rPr lang="en-US" sz="9000" b="1">
                <a:solidFill>
                  <a:srgbClr val="FF8719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Statement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8224718" y="1028700"/>
            <a:ext cx="8073906" cy="4149066"/>
            <a:chOff x="0" y="0"/>
            <a:chExt cx="10765208" cy="5532088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10765208" cy="2397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99"/>
                </a:lnSpc>
              </a:pPr>
              <a:r>
                <a:rPr lang="en-US" sz="2999" b="1">
                  <a:solidFill>
                    <a:srgbClr val="F7F7F7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Food wastage remains a critical global issue, with </a:t>
              </a:r>
              <a:r>
                <a:rPr lang="en-US" sz="2999" b="1">
                  <a:solidFill>
                    <a:srgbClr val="8FEB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countless edible items</a:t>
              </a:r>
              <a:r>
                <a:rPr lang="en-US" sz="2999" b="1">
                  <a:solidFill>
                    <a:srgbClr val="F7F7F7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 discarded daily while many individuals struggle to </a:t>
              </a:r>
              <a:r>
                <a:rPr lang="en-US" sz="2999" b="1">
                  <a:solidFill>
                    <a:srgbClr val="FF8719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access basic meals.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931128"/>
              <a:ext cx="10371682" cy="26009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19"/>
                </a:lnSpc>
              </a:pPr>
              <a:r>
                <a:rPr lang="en-US" sz="2399">
                  <a:solidFill>
                    <a:srgbClr val="F7F7F7"/>
                  </a:solidFill>
                  <a:latin typeface="Roboto"/>
                  <a:ea typeface="Roboto"/>
                  <a:cs typeface="Roboto"/>
                  <a:sym typeface="Roboto"/>
                </a:rPr>
                <a:t> This disconnect between surplus food from donors and those in need creates a pressing need for an efficient redistribution system. A </a:t>
              </a:r>
              <a:r>
                <a:rPr lang="en-US" sz="2399">
                  <a:solidFill>
                    <a:srgbClr val="8FEBFF"/>
                  </a:solidFill>
                  <a:latin typeface="Roboto"/>
                  <a:ea typeface="Roboto"/>
                  <a:cs typeface="Roboto"/>
                  <a:sym typeface="Roboto"/>
                </a:rPr>
                <a:t>real-time solution</a:t>
              </a:r>
              <a:r>
                <a:rPr lang="en-US" sz="2399">
                  <a:solidFill>
                    <a:srgbClr val="F7F7F7"/>
                  </a:solidFill>
                  <a:latin typeface="Roboto"/>
                  <a:ea typeface="Roboto"/>
                  <a:cs typeface="Roboto"/>
                  <a:sym typeface="Roboto"/>
                </a:rPr>
                <a:t> is essential to bridge this gap, ensuring that excess food reaches those who need it </a:t>
              </a:r>
              <a:r>
                <a:rPr lang="en-US" sz="2399">
                  <a:solidFill>
                    <a:srgbClr val="FF8719"/>
                  </a:solidFill>
                  <a:latin typeface="Roboto"/>
                  <a:ea typeface="Roboto"/>
                  <a:cs typeface="Roboto"/>
                  <a:sym typeface="Roboto"/>
                </a:rPr>
                <a:t>most before it goes to waste.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270669" y="657225"/>
            <a:ext cx="452973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87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</a:t>
            </a:r>
            <a:r>
              <a:rPr lang="en-US" sz="3000">
                <a:solidFill>
                  <a:srgbClr val="8FEB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5B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093589" y="5143500"/>
            <a:ext cx="22860000" cy="7181850"/>
          </a:xfrm>
          <a:prstGeom prst="rect">
            <a:avLst/>
          </a:prstGeom>
          <a:solidFill>
            <a:srgbClr val="F7F7F7"/>
          </a:solidFill>
        </p:spPr>
      </p:sp>
      <p:sp>
        <p:nvSpPr>
          <p:cNvPr id="3" name="TextBox 3"/>
          <p:cNvSpPr txBox="1"/>
          <p:nvPr/>
        </p:nvSpPr>
        <p:spPr>
          <a:xfrm>
            <a:off x="6310205" y="1180861"/>
            <a:ext cx="6052412" cy="337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85"/>
              </a:lnSpc>
            </a:pPr>
            <a:r>
              <a:rPr lang="en-US" sz="7404" b="1">
                <a:solidFill>
                  <a:srgbClr val="F2F1EC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Around </a:t>
            </a:r>
            <a:r>
              <a:rPr lang="en-US" sz="7404" b="1">
                <a:solidFill>
                  <a:srgbClr val="8FEBFF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74</a:t>
            </a:r>
            <a:r>
              <a:rPr lang="en-US" sz="7404" b="1">
                <a:solidFill>
                  <a:srgbClr val="F2F1EC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M+ </a:t>
            </a:r>
            <a:r>
              <a:rPr lang="en-US" sz="7404" b="1">
                <a:solidFill>
                  <a:srgbClr val="FF8719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tonnes </a:t>
            </a:r>
            <a:r>
              <a:rPr lang="en-US" sz="7404" b="1">
                <a:solidFill>
                  <a:srgbClr val="F2F1EC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foodwaste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84034" y="1517825"/>
            <a:ext cx="5272880" cy="2333390"/>
            <a:chOff x="0" y="0"/>
            <a:chExt cx="7030507" cy="3111187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7030507" cy="1203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99"/>
                </a:lnSpc>
              </a:pPr>
              <a:r>
                <a:rPr lang="en-US" sz="2999">
                  <a:solidFill>
                    <a:srgbClr val="8FEB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Restaurants closed</a:t>
              </a:r>
              <a:r>
                <a:rPr lang="en-US" sz="2999">
                  <a:solidFill>
                    <a:srgbClr val="F2F1EC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down or downsized operations.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551627"/>
              <a:ext cx="7030507" cy="15595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19"/>
                </a:lnSpc>
              </a:pPr>
              <a:r>
                <a:rPr lang="en-US" sz="2399">
                  <a:solidFill>
                    <a:srgbClr val="F2F1EC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The loss accounts for roughly 8% of the total </a:t>
              </a:r>
              <a:r>
                <a:rPr lang="en-US" sz="2399">
                  <a:solidFill>
                    <a:srgbClr val="FF8719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931 million tonnes</a:t>
              </a:r>
              <a:r>
                <a:rPr lang="en-US" sz="2399">
                  <a:solidFill>
                    <a:srgbClr val="F2F1EC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of food waste globally.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075799" y="1498540"/>
            <a:ext cx="4682326" cy="2352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0"/>
              </a:lnSpc>
            </a:pPr>
            <a:r>
              <a:rPr lang="en-US" sz="3100">
                <a:solidFill>
                  <a:srgbClr val="F2F1E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</a:t>
            </a:r>
            <a:r>
              <a:rPr lang="en-US" sz="3100">
                <a:solidFill>
                  <a:srgbClr val="FF871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22%</a:t>
            </a:r>
            <a:r>
              <a:rPr lang="en-US" sz="3100">
                <a:solidFill>
                  <a:srgbClr val="F2F1E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of foodgrain output or </a:t>
            </a:r>
            <a:r>
              <a:rPr lang="en-US" sz="3100">
                <a:solidFill>
                  <a:srgbClr val="8FEB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10%</a:t>
            </a:r>
            <a:r>
              <a:rPr lang="en-US" sz="3100">
                <a:solidFill>
                  <a:srgbClr val="F2F1E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of total foodgrain and horticulture production, put together, in the country in </a:t>
            </a:r>
            <a:r>
              <a:rPr lang="en-US" sz="3100">
                <a:solidFill>
                  <a:srgbClr val="FF871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2022-23.</a:t>
            </a:r>
            <a:r>
              <a:rPr lang="en-US" sz="3100">
                <a:solidFill>
                  <a:srgbClr val="F2F1E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4034" y="6553200"/>
            <a:ext cx="4297166" cy="230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7"/>
              </a:lnSpc>
            </a:pPr>
            <a:r>
              <a:rPr lang="en-US" sz="3006">
                <a:solidFill>
                  <a:srgbClr val="365B6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India, with a population of </a:t>
            </a:r>
            <a:r>
              <a:rPr lang="en-US" sz="3006">
                <a:solidFill>
                  <a:srgbClr val="FF871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1.4 billion</a:t>
            </a:r>
            <a:r>
              <a:rPr lang="en-US" sz="3006">
                <a:solidFill>
                  <a:srgbClr val="365B6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accounts for one quarter of the world’s undernourished </a:t>
            </a:r>
            <a:r>
              <a:rPr lang="en-US" sz="3006" u="sng">
                <a:solidFill>
                  <a:srgbClr val="365B6D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2" tooltip="https://www.wfp.org/countries/india"/>
              </a:rPr>
              <a:t> </a:t>
            </a:r>
            <a:r>
              <a:rPr lang="en-US" sz="3006">
                <a:solidFill>
                  <a:srgbClr val="365B6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and is home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02852" y="6015038"/>
            <a:ext cx="5849354" cy="340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76"/>
              </a:lnSpc>
            </a:pPr>
            <a:r>
              <a:rPr lang="en-US" sz="7480" b="1">
                <a:solidFill>
                  <a:srgbClr val="365B6D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190</a:t>
            </a:r>
            <a:r>
              <a:rPr lang="en-US" sz="7480" b="1">
                <a:solidFill>
                  <a:srgbClr val="FF8719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M+</a:t>
            </a:r>
            <a:r>
              <a:rPr lang="en-US" sz="7480" b="1">
                <a:solidFill>
                  <a:srgbClr val="365B6D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 Hungry People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75799" y="6553200"/>
            <a:ext cx="4682326" cy="188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0"/>
              </a:lnSpc>
            </a:pPr>
            <a:r>
              <a:rPr lang="en-US" sz="3100">
                <a:solidFill>
                  <a:srgbClr val="365B6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India is home to an estimated </a:t>
            </a:r>
            <a:r>
              <a:rPr lang="en-US" sz="3100">
                <a:solidFill>
                  <a:srgbClr val="FF871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200 million</a:t>
            </a:r>
            <a:r>
              <a:rPr lang="en-US" sz="3100">
                <a:solidFill>
                  <a:srgbClr val="365B6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malnourished people, suggesting widespread food </a:t>
            </a:r>
            <a:r>
              <a:rPr lang="en-US" sz="3100">
                <a:solidFill>
                  <a:srgbClr val="8FEB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insecurity.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259300" y="504825"/>
            <a:ext cx="452973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87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</a:t>
            </a:r>
            <a:r>
              <a:rPr lang="en-US" sz="3000">
                <a:solidFill>
                  <a:srgbClr val="8FEB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5B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870" y="-7846"/>
            <a:ext cx="18328870" cy="2146403"/>
            <a:chOff x="0" y="0"/>
            <a:chExt cx="24438493" cy="286187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2526" b="12526"/>
            <a:stretch>
              <a:fillRect/>
            </a:stretch>
          </p:blipFill>
          <p:spPr>
            <a:xfrm>
              <a:off x="0" y="0"/>
              <a:ext cx="6109623" cy="286187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t="21218" b="21218"/>
            <a:stretch>
              <a:fillRect/>
            </a:stretch>
          </p:blipFill>
          <p:spPr>
            <a:xfrm>
              <a:off x="6109623" y="0"/>
              <a:ext cx="6109623" cy="286187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t="14846" b="14846"/>
            <a:stretch>
              <a:fillRect/>
            </a:stretch>
          </p:blipFill>
          <p:spPr>
            <a:xfrm>
              <a:off x="12219247" y="0"/>
              <a:ext cx="6109623" cy="286187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/>
            <a:srcRect t="55935" b="6591"/>
            <a:stretch>
              <a:fillRect/>
            </a:stretch>
          </p:blipFill>
          <p:spPr>
            <a:xfrm>
              <a:off x="18328870" y="0"/>
              <a:ext cx="6109623" cy="2861870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6032022" y="1277663"/>
            <a:ext cx="1153420" cy="266586"/>
            <a:chOff x="0" y="0"/>
            <a:chExt cx="1857251" cy="429260"/>
          </a:xfrm>
        </p:grpSpPr>
        <p:sp>
          <p:nvSpPr>
            <p:cNvPr id="8" name="Freeform 8"/>
            <p:cNvSpPr/>
            <p:nvPr/>
          </p:nvSpPr>
          <p:spPr>
            <a:xfrm>
              <a:off x="0" y="-5080"/>
              <a:ext cx="1857251" cy="434340"/>
            </a:xfrm>
            <a:custGeom>
              <a:avLst/>
              <a:gdLst/>
              <a:ahLst/>
              <a:cxnLst/>
              <a:rect l="l" t="t" r="r" b="b"/>
              <a:pathLst>
                <a:path w="1857251" h="434340">
                  <a:moveTo>
                    <a:pt x="1839471" y="187960"/>
                  </a:moveTo>
                  <a:lnTo>
                    <a:pt x="1577851" y="11430"/>
                  </a:lnTo>
                  <a:cubicBezTo>
                    <a:pt x="1560072" y="0"/>
                    <a:pt x="1537211" y="3810"/>
                    <a:pt x="1524511" y="21590"/>
                  </a:cubicBezTo>
                  <a:cubicBezTo>
                    <a:pt x="1513081" y="39370"/>
                    <a:pt x="1516892" y="62230"/>
                    <a:pt x="1534672" y="74930"/>
                  </a:cubicBezTo>
                  <a:lnTo>
                    <a:pt x="1693421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693421" y="257810"/>
                  </a:lnTo>
                  <a:lnTo>
                    <a:pt x="1534672" y="364490"/>
                  </a:lnTo>
                  <a:cubicBezTo>
                    <a:pt x="1516892" y="375920"/>
                    <a:pt x="1513081" y="400050"/>
                    <a:pt x="1524512" y="417830"/>
                  </a:cubicBezTo>
                  <a:cubicBezTo>
                    <a:pt x="1532131" y="429260"/>
                    <a:pt x="1543562" y="434340"/>
                    <a:pt x="1556262" y="434340"/>
                  </a:cubicBezTo>
                  <a:cubicBezTo>
                    <a:pt x="1563881" y="434340"/>
                    <a:pt x="1571501" y="431800"/>
                    <a:pt x="1577851" y="427990"/>
                  </a:cubicBezTo>
                  <a:lnTo>
                    <a:pt x="1840742" y="251460"/>
                  </a:lnTo>
                  <a:cubicBezTo>
                    <a:pt x="1850901" y="243840"/>
                    <a:pt x="1857251" y="232410"/>
                    <a:pt x="1857251" y="219710"/>
                  </a:cubicBezTo>
                  <a:cubicBezTo>
                    <a:pt x="1857251" y="207010"/>
                    <a:pt x="1850901" y="195580"/>
                    <a:pt x="1839471" y="187960"/>
                  </a:cubicBezTo>
                  <a:close/>
                </a:path>
              </a:pathLst>
            </a:custGeom>
            <a:solidFill>
              <a:srgbClr val="F7F7F7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402773" y="2690967"/>
            <a:ext cx="7196018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1">
                <a:solidFill>
                  <a:srgbClr val="FF8719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Solu</a:t>
            </a:r>
            <a:r>
              <a:rPr lang="en-US" sz="9000" b="1">
                <a:solidFill>
                  <a:srgbClr val="8FEBFF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tions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402773" y="4800281"/>
            <a:ext cx="4723353" cy="3895490"/>
            <a:chOff x="0" y="0"/>
            <a:chExt cx="6297804" cy="519398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9525"/>
              <a:ext cx="6297804" cy="1203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99"/>
                </a:lnSpc>
              </a:pPr>
              <a:r>
                <a:rPr lang="en-US" sz="2999" b="1">
                  <a:solidFill>
                    <a:srgbClr val="FF8719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Real-Time</a:t>
              </a:r>
              <a:r>
                <a:rPr lang="en-US" sz="2999" b="1">
                  <a:solidFill>
                    <a:srgbClr val="F7F7F7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 Food Redistribution Platform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551627"/>
              <a:ext cx="6297804" cy="3642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>
                  <a:solidFill>
                    <a:srgbClr val="FF8719"/>
                  </a:solidFill>
                  <a:latin typeface="Roboto"/>
                  <a:ea typeface="Roboto"/>
                  <a:cs typeface="Roboto"/>
                  <a:sym typeface="Roboto"/>
                </a:rPr>
                <a:t>Feed </a:t>
              </a:r>
              <a:r>
                <a:rPr lang="en-US" sz="2400">
                  <a:solidFill>
                    <a:srgbClr val="8FEBFF"/>
                  </a:solidFill>
                  <a:latin typeface="Roboto"/>
                  <a:ea typeface="Roboto"/>
                  <a:cs typeface="Roboto"/>
                  <a:sym typeface="Roboto"/>
                </a:rPr>
                <a:t>Forward</a:t>
              </a:r>
              <a:r>
                <a:rPr lang="en-US" sz="2400">
                  <a:solidFill>
                    <a:srgbClr val="F7F7F7"/>
                  </a:solidFill>
                  <a:latin typeface="Roboto"/>
                  <a:ea typeface="Roboto"/>
                  <a:cs typeface="Roboto"/>
                  <a:sym typeface="Roboto"/>
                </a:rPr>
                <a:t> connects restaurants, hotels, and event planners with volunteers. Donors can easily share excess food, while volunteers quickly find and deliver it.</a:t>
              </a:r>
            </a:p>
            <a:p>
              <a:pPr algn="l">
                <a:lnSpc>
                  <a:spcPts val="3119"/>
                </a:lnSpc>
              </a:pPr>
              <a:endParaRPr lang="en-US" sz="2400">
                <a:solidFill>
                  <a:srgbClr val="F7F7F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844318" y="4634027"/>
            <a:ext cx="4558495" cy="3806759"/>
            <a:chOff x="0" y="0"/>
            <a:chExt cx="6077993" cy="5075678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9525"/>
              <a:ext cx="6077993" cy="1203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99"/>
                </a:lnSpc>
              </a:pPr>
              <a:r>
                <a:rPr lang="en-US" sz="2999" b="1">
                  <a:solidFill>
                    <a:srgbClr val="8FEB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AI-Driven </a:t>
              </a:r>
              <a:r>
                <a:rPr lang="en-US" sz="2999" b="1">
                  <a:solidFill>
                    <a:srgbClr val="F7F7F7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Food Quality Assessment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433318"/>
              <a:ext cx="6077993" cy="3642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>
                  <a:solidFill>
                    <a:srgbClr val="FF8719"/>
                  </a:solidFill>
                  <a:latin typeface="Roboto"/>
                  <a:ea typeface="Roboto"/>
                  <a:cs typeface="Roboto"/>
                  <a:sym typeface="Roboto"/>
                </a:rPr>
                <a:t>Feed</a:t>
              </a:r>
              <a:r>
                <a:rPr lang="en-US" sz="2400">
                  <a:solidFill>
                    <a:srgbClr val="41C1BA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400">
                  <a:solidFill>
                    <a:srgbClr val="8FEBFF"/>
                  </a:solidFill>
                  <a:latin typeface="Roboto"/>
                  <a:ea typeface="Roboto"/>
                  <a:cs typeface="Roboto"/>
                  <a:sym typeface="Roboto"/>
                </a:rPr>
                <a:t>Forward</a:t>
              </a:r>
              <a:r>
                <a:rPr lang="en-US" sz="2400">
                  <a:solidFill>
                    <a:srgbClr val="F7F7F7"/>
                  </a:solidFill>
                  <a:latin typeface="Roboto"/>
                  <a:ea typeface="Roboto"/>
                  <a:cs typeface="Roboto"/>
                  <a:sym typeface="Roboto"/>
                </a:rPr>
                <a:t> uses AI to analyze food photos and predict freshness. Volunteers can prioritize delivering perishable items, reducing waste and ensuring food safety for recipients.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486671" y="4634027"/>
            <a:ext cx="4698771" cy="3895490"/>
            <a:chOff x="0" y="0"/>
            <a:chExt cx="6265028" cy="5193987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9525"/>
              <a:ext cx="6265028" cy="1203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99"/>
                </a:lnSpc>
              </a:pPr>
              <a:r>
                <a:rPr lang="en-US" sz="2999" b="1">
                  <a:solidFill>
                    <a:srgbClr val="FF8719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Volunteer Recognition</a:t>
              </a:r>
              <a:r>
                <a:rPr lang="en-US" sz="2999" b="1">
                  <a:solidFill>
                    <a:srgbClr val="F7F7F7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 and Incentives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551627"/>
              <a:ext cx="6265028" cy="3642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19"/>
                </a:lnSpc>
              </a:pPr>
              <a:r>
                <a:rPr lang="en-US" sz="2399">
                  <a:solidFill>
                    <a:srgbClr val="F7F7F7"/>
                  </a:solidFill>
                  <a:latin typeface="Roboto"/>
                  <a:ea typeface="Roboto"/>
                  <a:cs typeface="Roboto"/>
                  <a:sym typeface="Roboto"/>
                </a:rPr>
                <a:t>To motivate volunteers, </a:t>
              </a:r>
              <a:r>
                <a:rPr lang="en-US" sz="2399">
                  <a:solidFill>
                    <a:srgbClr val="FF8719"/>
                  </a:solidFill>
                  <a:latin typeface="Roboto"/>
                  <a:ea typeface="Roboto"/>
                  <a:cs typeface="Roboto"/>
                  <a:sym typeface="Roboto"/>
                </a:rPr>
                <a:t>Feed </a:t>
              </a:r>
              <a:r>
                <a:rPr lang="en-US" sz="2399">
                  <a:solidFill>
                    <a:srgbClr val="8FEBFF"/>
                  </a:solidFill>
                  <a:latin typeface="Roboto"/>
                  <a:ea typeface="Roboto"/>
                  <a:cs typeface="Roboto"/>
                  <a:sym typeface="Roboto"/>
                </a:rPr>
                <a:t>Forward </a:t>
              </a:r>
              <a:r>
                <a:rPr lang="en-US" sz="2399">
                  <a:solidFill>
                    <a:srgbClr val="F7F7F7"/>
                  </a:solidFill>
                  <a:latin typeface="Roboto"/>
                  <a:ea typeface="Roboto"/>
                  <a:cs typeface="Roboto"/>
                  <a:sym typeface="Roboto"/>
                </a:rPr>
                <a:t>includes a reward system. Volunteers earn badges or certificates for their efforts, fostering a sense of accomplishment and community spirit.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7259300" y="2405217"/>
            <a:ext cx="452973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87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</a:t>
            </a:r>
            <a:r>
              <a:rPr lang="en-US" sz="3000">
                <a:solidFill>
                  <a:srgbClr val="8FEB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5B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19999" y="1849605"/>
            <a:ext cx="1679669" cy="1648679"/>
            <a:chOff x="0" y="0"/>
            <a:chExt cx="6469363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69363" cy="6350000"/>
            </a:xfrm>
            <a:custGeom>
              <a:avLst/>
              <a:gdLst/>
              <a:ahLst/>
              <a:cxnLst/>
              <a:rect l="l" t="t" r="r" b="b"/>
              <a:pathLst>
                <a:path w="6469363" h="6350000">
                  <a:moveTo>
                    <a:pt x="3234681" y="0"/>
                  </a:moveTo>
                  <a:cubicBezTo>
                    <a:pt x="1448216" y="0"/>
                    <a:pt x="0" y="1421496"/>
                    <a:pt x="0" y="3175000"/>
                  </a:cubicBezTo>
                  <a:cubicBezTo>
                    <a:pt x="0" y="4928504"/>
                    <a:pt x="1448216" y="6350000"/>
                    <a:pt x="3234681" y="6350000"/>
                  </a:cubicBezTo>
                  <a:cubicBezTo>
                    <a:pt x="5021147" y="6350000"/>
                    <a:pt x="6469363" y="4928504"/>
                    <a:pt x="6469363" y="3175000"/>
                  </a:cubicBezTo>
                  <a:cubicBezTo>
                    <a:pt x="6469363" y="1421496"/>
                    <a:pt x="5021147" y="0"/>
                    <a:pt x="323468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7852433" y="2411006"/>
            <a:ext cx="1194021" cy="516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2"/>
              </a:lnSpc>
            </a:pPr>
            <a:r>
              <a:rPr lang="en-US" sz="3360" b="1">
                <a:solidFill>
                  <a:srgbClr val="000000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1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7619999" y="3930264"/>
            <a:ext cx="1679669" cy="1648679"/>
            <a:chOff x="0" y="0"/>
            <a:chExt cx="6469363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469363" cy="6350000"/>
            </a:xfrm>
            <a:custGeom>
              <a:avLst/>
              <a:gdLst/>
              <a:ahLst/>
              <a:cxnLst/>
              <a:rect l="l" t="t" r="r" b="b"/>
              <a:pathLst>
                <a:path w="6469363" h="6350000">
                  <a:moveTo>
                    <a:pt x="3234681" y="0"/>
                  </a:moveTo>
                  <a:cubicBezTo>
                    <a:pt x="1448216" y="0"/>
                    <a:pt x="0" y="1421496"/>
                    <a:pt x="0" y="3175000"/>
                  </a:cubicBezTo>
                  <a:cubicBezTo>
                    <a:pt x="0" y="4928504"/>
                    <a:pt x="1448216" y="6350000"/>
                    <a:pt x="3234681" y="6350000"/>
                  </a:cubicBezTo>
                  <a:cubicBezTo>
                    <a:pt x="5021147" y="6350000"/>
                    <a:pt x="6469363" y="4928504"/>
                    <a:pt x="6469363" y="3175000"/>
                  </a:cubicBezTo>
                  <a:cubicBezTo>
                    <a:pt x="6469363" y="1421496"/>
                    <a:pt x="5021147" y="0"/>
                    <a:pt x="3234681" y="0"/>
                  </a:cubicBezTo>
                  <a:close/>
                </a:path>
              </a:pathLst>
            </a:custGeom>
            <a:solidFill>
              <a:srgbClr val="FF8719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7852433" y="4491665"/>
            <a:ext cx="1194021" cy="516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2"/>
              </a:lnSpc>
            </a:pPr>
            <a:r>
              <a:rPr lang="en-US" sz="3360" b="1">
                <a:solidFill>
                  <a:srgbClr val="000000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2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619999" y="6010923"/>
            <a:ext cx="1679669" cy="1648679"/>
            <a:chOff x="0" y="0"/>
            <a:chExt cx="6469363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469363" cy="6350000"/>
            </a:xfrm>
            <a:custGeom>
              <a:avLst/>
              <a:gdLst/>
              <a:ahLst/>
              <a:cxnLst/>
              <a:rect l="l" t="t" r="r" b="b"/>
              <a:pathLst>
                <a:path w="6469363" h="6350000">
                  <a:moveTo>
                    <a:pt x="3234681" y="0"/>
                  </a:moveTo>
                  <a:cubicBezTo>
                    <a:pt x="1448216" y="0"/>
                    <a:pt x="0" y="1421496"/>
                    <a:pt x="0" y="3175000"/>
                  </a:cubicBezTo>
                  <a:cubicBezTo>
                    <a:pt x="0" y="4928504"/>
                    <a:pt x="1448216" y="6350000"/>
                    <a:pt x="3234681" y="6350000"/>
                  </a:cubicBezTo>
                  <a:cubicBezTo>
                    <a:pt x="5021147" y="6350000"/>
                    <a:pt x="6469363" y="4928504"/>
                    <a:pt x="6469363" y="3175000"/>
                  </a:cubicBezTo>
                  <a:cubicBezTo>
                    <a:pt x="6469363" y="1421496"/>
                    <a:pt x="5021147" y="0"/>
                    <a:pt x="323468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7852433" y="6572323"/>
            <a:ext cx="1194021" cy="516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2"/>
              </a:lnSpc>
            </a:pPr>
            <a:r>
              <a:rPr lang="en-US" sz="3360" b="1">
                <a:solidFill>
                  <a:srgbClr val="000000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3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619999" y="8090099"/>
            <a:ext cx="1679669" cy="1651643"/>
            <a:chOff x="0" y="0"/>
            <a:chExt cx="6469363" cy="636141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469363" cy="6361416"/>
            </a:xfrm>
            <a:custGeom>
              <a:avLst/>
              <a:gdLst/>
              <a:ahLst/>
              <a:cxnLst/>
              <a:rect l="l" t="t" r="r" b="b"/>
              <a:pathLst>
                <a:path w="6469363" h="6361416">
                  <a:moveTo>
                    <a:pt x="3234681" y="0"/>
                  </a:moveTo>
                  <a:cubicBezTo>
                    <a:pt x="1448216" y="0"/>
                    <a:pt x="0" y="1424051"/>
                    <a:pt x="0" y="3180708"/>
                  </a:cubicBezTo>
                  <a:cubicBezTo>
                    <a:pt x="0" y="4937365"/>
                    <a:pt x="1448216" y="6361416"/>
                    <a:pt x="3234681" y="6361416"/>
                  </a:cubicBezTo>
                  <a:cubicBezTo>
                    <a:pt x="5021147" y="6361416"/>
                    <a:pt x="6469363" y="4937365"/>
                    <a:pt x="6469363" y="3180708"/>
                  </a:cubicBezTo>
                  <a:cubicBezTo>
                    <a:pt x="6469363" y="1424051"/>
                    <a:pt x="5021147" y="0"/>
                    <a:pt x="3234681" y="0"/>
                  </a:cubicBezTo>
                  <a:close/>
                </a:path>
              </a:pathLst>
            </a:custGeom>
            <a:solidFill>
              <a:srgbClr val="8FEBF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7852433" y="8652982"/>
            <a:ext cx="1194021" cy="516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2"/>
              </a:lnSpc>
            </a:pPr>
            <a:r>
              <a:rPr lang="en-US" sz="3360" b="1">
                <a:solidFill>
                  <a:srgbClr val="000000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81856" y="2205953"/>
            <a:ext cx="7419951" cy="907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Food Waste Problem: </a:t>
            </a:r>
          </a:p>
          <a:p>
            <a:pPr algn="l">
              <a:lnSpc>
                <a:spcPts val="3640"/>
              </a:lnSpc>
            </a:pPr>
            <a:r>
              <a:rPr lang="en-US" sz="2800">
                <a:solidFill>
                  <a:srgbClr val="FF871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1.3 billion tons</a:t>
            </a:r>
            <a:r>
              <a:rPr lang="en-US"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of food wasted globally </a:t>
            </a:r>
            <a:r>
              <a:rPr lang="en-US" sz="2800">
                <a:solidFill>
                  <a:srgbClr val="8FEB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each year.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981856" y="3884560"/>
            <a:ext cx="7921680" cy="2279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Target Users:</a:t>
            </a:r>
          </a:p>
          <a:p>
            <a:pPr algn="l">
              <a:lnSpc>
                <a:spcPts val="3640"/>
              </a:lnSpc>
            </a:pPr>
            <a:r>
              <a:rPr lang="en-US" sz="2800">
                <a:solidFill>
                  <a:srgbClr val="8FEB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Businesses: </a:t>
            </a:r>
            <a:r>
              <a:rPr lang="en-US"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Restaurants, hotels, event planners with excess food.</a:t>
            </a:r>
          </a:p>
          <a:p>
            <a:pPr algn="l">
              <a:lnSpc>
                <a:spcPts val="3640"/>
              </a:lnSpc>
            </a:pPr>
            <a:r>
              <a:rPr lang="en-US" sz="2800">
                <a:solidFill>
                  <a:srgbClr val="FF871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Volunteers:</a:t>
            </a:r>
            <a:r>
              <a:rPr lang="en-US"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Socially-conscious individuals, non-profits.</a:t>
            </a:r>
          </a:p>
          <a:p>
            <a:pPr algn="l">
              <a:lnSpc>
                <a:spcPts val="3640"/>
              </a:lnSpc>
            </a:pPr>
            <a:endParaRPr lang="en-US" sz="2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981856" y="6367270"/>
            <a:ext cx="7419951" cy="907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>
                <a:solidFill>
                  <a:srgbClr val="FF87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Sustainability</a:t>
            </a:r>
            <a:r>
              <a:rPr lang="en-US" sz="28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Demand: </a:t>
            </a:r>
          </a:p>
          <a:p>
            <a:pPr algn="l">
              <a:lnSpc>
                <a:spcPts val="3640"/>
              </a:lnSpc>
            </a:pPr>
            <a:r>
              <a:rPr lang="en-US"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62% of consumers prefer </a:t>
            </a:r>
            <a:r>
              <a:rPr lang="en-US" sz="2800">
                <a:solidFill>
                  <a:srgbClr val="8FEB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eco-friendly</a:t>
            </a:r>
            <a:r>
              <a:rPr lang="en-US"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brands.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937844" y="8219329"/>
            <a:ext cx="7419951" cy="1364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>
                <a:solidFill>
                  <a:srgbClr val="FF87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Tech</a:t>
            </a:r>
            <a:r>
              <a:rPr lang="en-US" sz="28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-</a:t>
            </a:r>
            <a:r>
              <a:rPr lang="en-US" sz="2800">
                <a:solidFill>
                  <a:srgbClr val="8FEB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Savvy</a:t>
            </a:r>
            <a:r>
              <a:rPr lang="en-US" sz="28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Audience: </a:t>
            </a:r>
          </a:p>
          <a:p>
            <a:pPr algn="l">
              <a:lnSpc>
                <a:spcPts val="3640"/>
              </a:lnSpc>
            </a:pPr>
            <a:r>
              <a:rPr lang="en-US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Millennials &amp; </a:t>
            </a:r>
            <a:r>
              <a:rPr lang="en-US" sz="2800">
                <a:solidFill>
                  <a:srgbClr val="8FEBFF"/>
                </a:solidFill>
                <a:latin typeface="Roboto"/>
                <a:ea typeface="Roboto"/>
                <a:cs typeface="Roboto"/>
                <a:sym typeface="Roboto"/>
              </a:rPr>
              <a:t>Gen Z</a:t>
            </a:r>
            <a:r>
              <a:rPr lang="en-US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driven by social impact, likely to adopt </a:t>
            </a:r>
            <a:r>
              <a:rPr lang="en-US" sz="2800">
                <a:solidFill>
                  <a:srgbClr val="FF8719"/>
                </a:solidFill>
                <a:latin typeface="Roboto"/>
                <a:ea typeface="Roboto"/>
                <a:cs typeface="Roboto"/>
                <a:sym typeface="Roboto"/>
              </a:rPr>
              <a:t>tech </a:t>
            </a:r>
            <a:r>
              <a:rPr lang="en-US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solutions.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-1084455" y="1639525"/>
            <a:ext cx="8295679" cy="8312298"/>
            <a:chOff x="0" y="0"/>
            <a:chExt cx="10143490" cy="101638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143351" cy="10163632"/>
            </a:xfrm>
            <a:custGeom>
              <a:avLst/>
              <a:gdLst/>
              <a:ahLst/>
              <a:cxnLst/>
              <a:rect l="l" t="t" r="r" b="b"/>
              <a:pathLst>
                <a:path w="10143351" h="10163632">
                  <a:moveTo>
                    <a:pt x="0" y="0"/>
                  </a:moveTo>
                  <a:lnTo>
                    <a:pt x="10143351" y="0"/>
                  </a:lnTo>
                  <a:lnTo>
                    <a:pt x="10143351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t="-25" b="-25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3149600" y="2368550"/>
              <a:ext cx="5156200" cy="6858000"/>
            </a:xfrm>
            <a:custGeom>
              <a:avLst/>
              <a:gdLst/>
              <a:ahLst/>
              <a:cxnLst/>
              <a:rect l="l" t="t" r="r" b="b"/>
              <a:pathLst>
                <a:path w="5156200" h="6858000">
                  <a:moveTo>
                    <a:pt x="0" y="0"/>
                  </a:moveTo>
                  <a:lnTo>
                    <a:pt x="5156200" y="0"/>
                  </a:lnTo>
                  <a:lnTo>
                    <a:pt x="5156200" y="6858000"/>
                  </a:lnTo>
                  <a:lnTo>
                    <a:pt x="0" y="6858000"/>
                  </a:lnTo>
                  <a:close/>
                </a:path>
              </a:pathLst>
            </a:custGeom>
            <a:blipFill>
              <a:blip r:embed="rId3"/>
              <a:stretch>
                <a:fillRect t="-6388" b="-6388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374650" y="673100"/>
              <a:ext cx="6318250" cy="8427288"/>
            </a:xfrm>
            <a:custGeom>
              <a:avLst/>
              <a:gdLst/>
              <a:ahLst/>
              <a:cxnLst/>
              <a:rect l="l" t="t" r="r" b="b"/>
              <a:pathLst>
                <a:path w="6318250" h="8427288">
                  <a:moveTo>
                    <a:pt x="2560460" y="1417091"/>
                  </a:moveTo>
                  <a:lnTo>
                    <a:pt x="2559050" y="8427288"/>
                  </a:lnTo>
                  <a:lnTo>
                    <a:pt x="0" y="8427288"/>
                  </a:lnTo>
                  <a:lnTo>
                    <a:pt x="0" y="0"/>
                  </a:lnTo>
                  <a:lnTo>
                    <a:pt x="6318250" y="0"/>
                  </a:lnTo>
                  <a:lnTo>
                    <a:pt x="6318250" y="1098550"/>
                  </a:lnTo>
                  <a:lnTo>
                    <a:pt x="2878087" y="1099439"/>
                  </a:lnTo>
                  <a:cubicBezTo>
                    <a:pt x="2702674" y="1099490"/>
                    <a:pt x="2560498" y="1241679"/>
                    <a:pt x="2560460" y="1417091"/>
                  </a:cubicBezTo>
                  <a:close/>
                </a:path>
              </a:pathLst>
            </a:custGeom>
            <a:blipFill>
              <a:blip r:embed="rId4"/>
              <a:stretch>
                <a:fillRect l="-17" r="-17"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17116169" y="422127"/>
            <a:ext cx="452973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87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</a:t>
            </a:r>
            <a:r>
              <a:rPr lang="en-US" sz="3000">
                <a:solidFill>
                  <a:srgbClr val="8FEB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20536" y="445888"/>
            <a:ext cx="14497158" cy="1000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35"/>
              </a:lnSpc>
            </a:pPr>
            <a:r>
              <a:rPr lang="en-US" sz="6613" b="1">
                <a:solidFill>
                  <a:srgbClr val="FF8719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Market Research </a:t>
            </a:r>
            <a:r>
              <a:rPr lang="en-US" sz="6613" b="1">
                <a:solidFill>
                  <a:srgbClr val="FFFFFF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&amp;</a:t>
            </a:r>
            <a:r>
              <a:rPr lang="en-US" sz="6613" b="1">
                <a:solidFill>
                  <a:srgbClr val="8FEBFF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Target Audience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5B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180489" y="0"/>
            <a:ext cx="11107511" cy="10287000"/>
          </a:xfrm>
          <a:prstGeom prst="rect">
            <a:avLst/>
          </a:prstGeom>
          <a:solidFill>
            <a:srgbClr val="F7F7F7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019175"/>
            <a:ext cx="5584072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1">
                <a:solidFill>
                  <a:srgbClr val="F2F1EC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What </a:t>
            </a:r>
            <a:r>
              <a:rPr lang="en-US" sz="9000" b="1">
                <a:solidFill>
                  <a:srgbClr val="FF8719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We</a:t>
            </a:r>
            <a:r>
              <a:rPr lang="en-US" sz="9000" b="1">
                <a:solidFill>
                  <a:srgbClr val="F2F1EC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 </a:t>
            </a:r>
            <a:r>
              <a:rPr lang="en-US" sz="9000" b="1">
                <a:solidFill>
                  <a:srgbClr val="8FEBFF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Can Do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660088" y="1652705"/>
            <a:ext cx="7599212" cy="1495190"/>
            <a:chOff x="0" y="0"/>
            <a:chExt cx="10132283" cy="1993587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0132283" cy="606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99"/>
                </a:lnSpc>
              </a:pPr>
              <a:r>
                <a:rPr lang="en-US" sz="2999" b="1">
                  <a:solidFill>
                    <a:srgbClr val="FF8719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MINIMIZES </a:t>
              </a:r>
              <a:r>
                <a:rPr lang="en-US" sz="2999" b="1">
                  <a:solidFill>
                    <a:srgbClr val="41C1BA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FOOD WASTE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54727"/>
              <a:ext cx="10132283" cy="1038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19"/>
                </a:lnSpc>
              </a:pPr>
              <a:r>
                <a:rPr lang="en-US" sz="2399" b="1">
                  <a:solidFill>
                    <a:srgbClr val="365B6D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Reduces surplus food disposal through efficient redistribution.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660088" y="3622677"/>
            <a:ext cx="7599212" cy="1495190"/>
            <a:chOff x="0" y="0"/>
            <a:chExt cx="10132283" cy="1993587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"/>
              <a:ext cx="10132283" cy="606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99"/>
                </a:lnSpc>
              </a:pPr>
              <a:r>
                <a:rPr lang="en-US" sz="2999" b="1">
                  <a:solidFill>
                    <a:srgbClr val="FF8719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STRENGTHENS </a:t>
              </a:r>
              <a:r>
                <a:rPr lang="en-US" sz="2999" b="1">
                  <a:solidFill>
                    <a:srgbClr val="41C1BA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COMMUNITY BONDS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54727"/>
              <a:ext cx="10132283" cy="1038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19"/>
                </a:lnSpc>
              </a:pPr>
              <a:r>
                <a:rPr lang="en-US" sz="2399" b="1">
                  <a:solidFill>
                    <a:srgbClr val="365B6D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Fosters collaboration between donors, volunteers, and recipients.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60088" y="5891324"/>
            <a:ext cx="7599212" cy="2781065"/>
            <a:chOff x="0" y="0"/>
            <a:chExt cx="10132283" cy="370808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9525"/>
              <a:ext cx="10132283" cy="1800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99"/>
                </a:lnSpc>
              </a:pPr>
              <a:r>
                <a:rPr lang="en-US" sz="2999" b="1">
                  <a:solidFill>
                    <a:srgbClr val="FF8719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ENHANCES </a:t>
              </a:r>
              <a:r>
                <a:rPr lang="en-US" sz="2999" b="1">
                  <a:solidFill>
                    <a:srgbClr val="41C1BA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FOOD SECURITY:</a:t>
              </a:r>
              <a:r>
                <a:rPr lang="en-US" sz="2999" b="1">
                  <a:solidFill>
                    <a:srgbClr val="FF8719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 IMPROVES ACCESS TO NUTRITIOUS MEALS FOR THOSE IN NEED.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148527"/>
              <a:ext cx="10132283" cy="15595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19"/>
                </a:lnSpc>
              </a:pPr>
              <a:r>
                <a:rPr lang="en-US" sz="2399" b="1" dirty="0">
                  <a:solidFill>
                    <a:srgbClr val="365B6D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Collaborate in real-time with  teammates. Share tasks and work simultaneously to create a powerful presentation.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95209" y="4535977"/>
            <a:ext cx="7621138" cy="4638013"/>
            <a:chOff x="0" y="0"/>
            <a:chExt cx="10161518" cy="618401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161518" cy="6184017"/>
            </a:xfrm>
            <a:custGeom>
              <a:avLst/>
              <a:gdLst/>
              <a:ahLst/>
              <a:cxnLst/>
              <a:rect l="l" t="t" r="r" b="b"/>
              <a:pathLst>
                <a:path w="10161518" h="6184017">
                  <a:moveTo>
                    <a:pt x="0" y="0"/>
                  </a:moveTo>
                  <a:lnTo>
                    <a:pt x="10161518" y="0"/>
                  </a:lnTo>
                  <a:lnTo>
                    <a:pt x="10161518" y="6184017"/>
                  </a:lnTo>
                  <a:lnTo>
                    <a:pt x="0" y="61840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7273155" y="575661"/>
            <a:ext cx="452973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87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</a:t>
            </a:r>
            <a:r>
              <a:rPr lang="en-US" sz="3000">
                <a:solidFill>
                  <a:srgbClr val="8FEB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5B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33276" y="-2982819"/>
            <a:ext cx="5254724" cy="13415291"/>
          </a:xfrm>
          <a:custGeom>
            <a:avLst/>
            <a:gdLst/>
            <a:ahLst/>
            <a:cxnLst/>
            <a:rect l="l" t="t" r="r" b="b"/>
            <a:pathLst>
              <a:path w="5254724" h="13415291">
                <a:moveTo>
                  <a:pt x="0" y="0"/>
                </a:moveTo>
                <a:lnTo>
                  <a:pt x="5254724" y="0"/>
                </a:lnTo>
                <a:lnTo>
                  <a:pt x="5254724" y="13415292"/>
                </a:lnTo>
                <a:lnTo>
                  <a:pt x="0" y="13415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825" r="-20236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85009" y="3579354"/>
            <a:ext cx="10062020" cy="5678946"/>
            <a:chOff x="0" y="0"/>
            <a:chExt cx="13416027" cy="7571928"/>
          </a:xfrm>
        </p:grpSpPr>
        <p:grpSp>
          <p:nvGrpSpPr>
            <p:cNvPr id="4" name="Group 4"/>
            <p:cNvGrpSpPr/>
            <p:nvPr/>
          </p:nvGrpSpPr>
          <p:grpSpPr>
            <a:xfrm>
              <a:off x="10163876" y="1118"/>
              <a:ext cx="2611698" cy="2611698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43993" t="-16975" r="-47186" b="-10637"/>
                </a:stretch>
              </a:blip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0" y="2913626"/>
              <a:ext cx="4149334" cy="4002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2"/>
                </a:lnSpc>
              </a:pPr>
              <a:r>
                <a:rPr lang="en-US" sz="2437">
                  <a:solidFill>
                    <a:srgbClr val="FF8719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Conversion Rate</a:t>
              </a:r>
            </a:p>
            <a:p>
              <a:pPr algn="ctr">
                <a:lnSpc>
                  <a:spcPts val="2948"/>
                </a:lnSpc>
              </a:pPr>
              <a:r>
                <a:rPr lang="en-US" sz="2105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Boosts engagement by connecting donors with volunteers for efficient food redistribution.</a:t>
              </a:r>
            </a:p>
            <a:p>
              <a:pPr algn="ctr">
                <a:lnSpc>
                  <a:spcPts val="2948"/>
                </a:lnSpc>
              </a:pPr>
              <a:r>
                <a:rPr lang="en-US" sz="2105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Increases completed food donations, reducing waste.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929588" y="2991960"/>
              <a:ext cx="3799247" cy="45799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2"/>
                </a:lnSpc>
              </a:pPr>
              <a:r>
                <a:rPr lang="en-US" sz="2437">
                  <a:solidFill>
                    <a:srgbClr val="8FEB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ROI (Return on Investment)</a:t>
              </a:r>
            </a:p>
            <a:p>
              <a:pPr algn="ctr">
                <a:lnSpc>
                  <a:spcPts val="2948"/>
                </a:lnSpc>
              </a:pPr>
              <a:r>
                <a:rPr lang="en-US" sz="2105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AI-driven food quality prioritizes perishable items for faster delivery.</a:t>
              </a:r>
            </a:p>
            <a:p>
              <a:pPr algn="ctr">
                <a:lnSpc>
                  <a:spcPts val="2948"/>
                </a:lnSpc>
              </a:pPr>
              <a:r>
                <a:rPr lang="en-US" sz="2105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Optimizes volunteer efforts and boosts system efficiency.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9523423" y="2991960"/>
              <a:ext cx="3892604" cy="4002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2"/>
                </a:lnSpc>
              </a:pPr>
              <a:r>
                <a:rPr lang="en-US" sz="2437">
                  <a:solidFill>
                    <a:srgbClr val="FF8719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Brand Awareness</a:t>
              </a:r>
            </a:p>
            <a:p>
              <a:pPr algn="ctr">
                <a:lnSpc>
                  <a:spcPts val="2948"/>
                </a:lnSpc>
              </a:pPr>
              <a:r>
                <a:rPr lang="en-US" sz="2105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Enhances eco-friendly image for participating businesses.</a:t>
              </a:r>
            </a:p>
            <a:p>
              <a:pPr algn="ctr">
                <a:lnSpc>
                  <a:spcPts val="2948"/>
                </a:lnSpc>
              </a:pPr>
              <a:r>
                <a:rPr lang="en-US" sz="2105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Improves social media engagement and public perception.</a:t>
              </a:r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5522804" y="0"/>
              <a:ext cx="2612816" cy="2612816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25046" r="-25046"/>
                </a:stretch>
              </a:blip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560139" y="0"/>
              <a:ext cx="2612816" cy="2612816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24906" r="-24906"/>
                </a:stretch>
              </a:blip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1285009" y="718536"/>
            <a:ext cx="11606570" cy="2266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8"/>
              </a:lnSpc>
            </a:pPr>
            <a:r>
              <a:rPr lang="en-US" sz="7465" b="1">
                <a:solidFill>
                  <a:srgbClr val="FF8719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Use Cases</a:t>
            </a:r>
            <a:r>
              <a:rPr lang="en-US" sz="7465" b="1">
                <a:solidFill>
                  <a:srgbClr val="8FEBFF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 &amp; </a:t>
            </a:r>
            <a:r>
              <a:rPr lang="en-US" sz="7465" b="1">
                <a:solidFill>
                  <a:srgbClr val="FFFFFF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Benefits for</a:t>
            </a:r>
            <a:r>
              <a:rPr lang="en-US" sz="7465" b="1">
                <a:solidFill>
                  <a:srgbClr val="8FEBFF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 Target Audience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120755" y="423261"/>
            <a:ext cx="452973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87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</a:t>
            </a:r>
            <a:r>
              <a:rPr lang="en-US" sz="3000">
                <a:solidFill>
                  <a:srgbClr val="8FEB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5B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80343" y="1962657"/>
            <a:ext cx="7282108" cy="412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1">
                <a:solidFill>
                  <a:srgbClr val="F7F7F7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What's </a:t>
            </a:r>
          </a:p>
          <a:p>
            <a:pPr algn="l">
              <a:lnSpc>
                <a:spcPts val="10800"/>
              </a:lnSpc>
            </a:pPr>
            <a:r>
              <a:rPr lang="en-US" sz="9000" b="1">
                <a:solidFill>
                  <a:srgbClr val="F7F7F7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Next for </a:t>
            </a:r>
            <a:r>
              <a:rPr lang="en-US" sz="9000" b="1">
                <a:solidFill>
                  <a:srgbClr val="FF8719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Feed</a:t>
            </a:r>
            <a:r>
              <a:rPr lang="en-US" sz="9000" b="1">
                <a:solidFill>
                  <a:srgbClr val="8FEBFF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Forward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880343" y="6325001"/>
            <a:ext cx="6058789" cy="135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999">
                <a:solidFill>
                  <a:srgbClr val="F7F7F7"/>
                </a:solidFill>
                <a:latin typeface="Roboto"/>
                <a:ea typeface="Roboto"/>
                <a:cs typeface="Roboto"/>
                <a:sym typeface="Roboto"/>
              </a:rPr>
              <a:t>We plan to expand and improve our offerings -- and for that, we need your help.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6032022" y="9125007"/>
            <a:ext cx="1153420" cy="266586"/>
            <a:chOff x="0" y="0"/>
            <a:chExt cx="1857251" cy="429260"/>
          </a:xfrm>
        </p:grpSpPr>
        <p:sp>
          <p:nvSpPr>
            <p:cNvPr id="5" name="Freeform 5"/>
            <p:cNvSpPr/>
            <p:nvPr/>
          </p:nvSpPr>
          <p:spPr>
            <a:xfrm>
              <a:off x="0" y="-5080"/>
              <a:ext cx="1857251" cy="434340"/>
            </a:xfrm>
            <a:custGeom>
              <a:avLst/>
              <a:gdLst/>
              <a:ahLst/>
              <a:cxnLst/>
              <a:rect l="l" t="t" r="r" b="b"/>
              <a:pathLst>
                <a:path w="1857251" h="434340">
                  <a:moveTo>
                    <a:pt x="1839471" y="187960"/>
                  </a:moveTo>
                  <a:lnTo>
                    <a:pt x="1577851" y="11430"/>
                  </a:lnTo>
                  <a:cubicBezTo>
                    <a:pt x="1560072" y="0"/>
                    <a:pt x="1537211" y="3810"/>
                    <a:pt x="1524511" y="21590"/>
                  </a:cubicBezTo>
                  <a:cubicBezTo>
                    <a:pt x="1513081" y="39370"/>
                    <a:pt x="1516892" y="62230"/>
                    <a:pt x="1534672" y="74930"/>
                  </a:cubicBezTo>
                  <a:lnTo>
                    <a:pt x="1693421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693421" y="257810"/>
                  </a:lnTo>
                  <a:lnTo>
                    <a:pt x="1534672" y="364490"/>
                  </a:lnTo>
                  <a:cubicBezTo>
                    <a:pt x="1516892" y="375920"/>
                    <a:pt x="1513081" y="400050"/>
                    <a:pt x="1524512" y="417830"/>
                  </a:cubicBezTo>
                  <a:cubicBezTo>
                    <a:pt x="1532131" y="429260"/>
                    <a:pt x="1543562" y="434340"/>
                    <a:pt x="1556262" y="434340"/>
                  </a:cubicBezTo>
                  <a:cubicBezTo>
                    <a:pt x="1563881" y="434340"/>
                    <a:pt x="1571501" y="431800"/>
                    <a:pt x="1577851" y="427990"/>
                  </a:cubicBezTo>
                  <a:lnTo>
                    <a:pt x="1840742" y="251460"/>
                  </a:lnTo>
                  <a:cubicBezTo>
                    <a:pt x="1850901" y="243840"/>
                    <a:pt x="1857251" y="232410"/>
                    <a:pt x="1857251" y="219710"/>
                  </a:cubicBezTo>
                  <a:cubicBezTo>
                    <a:pt x="1857251" y="207010"/>
                    <a:pt x="1850901" y="195580"/>
                    <a:pt x="1839471" y="187960"/>
                  </a:cubicBezTo>
                  <a:close/>
                </a:path>
              </a:pathLst>
            </a:custGeom>
            <a:solidFill>
              <a:srgbClr val="F2F1EC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0" y="0"/>
            <a:ext cx="3390750" cy="10287000"/>
          </a:xfrm>
          <a:custGeom>
            <a:avLst/>
            <a:gdLst/>
            <a:ahLst/>
            <a:cxnLst/>
            <a:rect l="l" t="t" r="r" b="b"/>
            <a:pathLst>
              <a:path w="3390750" h="10287000">
                <a:moveTo>
                  <a:pt x="0" y="0"/>
                </a:moveTo>
                <a:lnTo>
                  <a:pt x="3390750" y="0"/>
                </a:lnTo>
                <a:lnTo>
                  <a:pt x="33907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55076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1922208" y="1726478"/>
            <a:ext cx="5896292" cy="5402051"/>
            <a:chOff x="0" y="0"/>
            <a:chExt cx="7861723" cy="7202734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39447"/>
              <a:ext cx="523463" cy="523463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1019866" y="1347"/>
              <a:ext cx="6841857" cy="5195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19"/>
                </a:lnSpc>
              </a:pPr>
              <a:r>
                <a:rPr lang="en-US" sz="2399">
                  <a:solidFill>
                    <a:srgbClr val="F7F7F7"/>
                  </a:solidFill>
                  <a:latin typeface="Roboto"/>
                  <a:ea typeface="Roboto"/>
                  <a:cs typeface="Roboto"/>
                  <a:sym typeface="Roboto"/>
                </a:rPr>
                <a:t>Launch mobile application.</a:t>
              </a:r>
            </a:p>
          </p:txBody>
        </p:sp>
        <p:sp>
          <p:nvSpPr>
            <p:cNvPr id="11" name="Freeform 11"/>
            <p:cNvSpPr/>
            <p:nvPr/>
          </p:nvSpPr>
          <p:spPr>
            <a:xfrm>
              <a:off x="2545" y="4774295"/>
              <a:ext cx="520918" cy="520918"/>
            </a:xfrm>
            <a:custGeom>
              <a:avLst/>
              <a:gdLst/>
              <a:ahLst/>
              <a:cxnLst/>
              <a:rect l="l" t="t" r="r" b="b"/>
              <a:pathLst>
                <a:path w="520918" h="520918">
                  <a:moveTo>
                    <a:pt x="0" y="0"/>
                  </a:moveTo>
                  <a:lnTo>
                    <a:pt x="520918" y="0"/>
                  </a:lnTo>
                  <a:lnTo>
                    <a:pt x="520918" y="520918"/>
                  </a:lnTo>
                  <a:lnTo>
                    <a:pt x="0" y="5209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2545" y="6453748"/>
              <a:ext cx="520918" cy="520918"/>
            </a:xfrm>
            <a:custGeom>
              <a:avLst/>
              <a:gdLst/>
              <a:ahLst/>
              <a:cxnLst/>
              <a:rect l="l" t="t" r="r" b="b"/>
              <a:pathLst>
                <a:path w="520918" h="520918">
                  <a:moveTo>
                    <a:pt x="0" y="0"/>
                  </a:moveTo>
                  <a:lnTo>
                    <a:pt x="520918" y="0"/>
                  </a:lnTo>
                  <a:lnTo>
                    <a:pt x="520918" y="520919"/>
                  </a:lnTo>
                  <a:lnTo>
                    <a:pt x="0" y="5209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1019866" y="1603323"/>
              <a:ext cx="6841857" cy="5195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1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F7F7F7"/>
                  </a:solidFill>
                  <a:latin typeface="Roboto"/>
                  <a:ea typeface="Roboto"/>
                  <a:cs typeface="Roboto"/>
                  <a:sym typeface="Roboto"/>
                </a:rPr>
                <a:t>Make our first 50 deliveries.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19866" y="2923247"/>
              <a:ext cx="6841857" cy="1038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1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F7F7F7"/>
                  </a:solidFill>
                  <a:latin typeface="Roboto"/>
                  <a:ea typeface="Roboto"/>
                  <a:cs typeface="Roboto"/>
                  <a:sym typeface="Roboto"/>
                </a:rPr>
                <a:t>Integrate more online banking options for payment.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19866" y="4763224"/>
              <a:ext cx="6841857" cy="5195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1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F7F7F7"/>
                  </a:solidFill>
                  <a:latin typeface="Roboto"/>
                  <a:ea typeface="Roboto"/>
                  <a:cs typeface="Roboto"/>
                  <a:sym typeface="Roboto"/>
                </a:rPr>
                <a:t>Offer in-app e-wallet option.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19866" y="6161052"/>
              <a:ext cx="6841857" cy="1041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1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F7F7F7"/>
                  </a:solidFill>
                  <a:latin typeface="Roboto"/>
                  <a:ea typeface="Roboto"/>
                  <a:cs typeface="Roboto"/>
                  <a:sym typeface="Roboto"/>
                </a:rPr>
                <a:t>Streamline UI design to better accommodate new features</a:t>
              </a:r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2961347"/>
              <a:ext cx="520918" cy="520918"/>
            </a:xfrm>
            <a:custGeom>
              <a:avLst/>
              <a:gdLst/>
              <a:ahLst/>
              <a:cxnLst/>
              <a:rect l="l" t="t" r="r" b="b"/>
              <a:pathLst>
                <a:path w="520918" h="520918">
                  <a:moveTo>
                    <a:pt x="0" y="0"/>
                  </a:moveTo>
                  <a:lnTo>
                    <a:pt x="520918" y="0"/>
                  </a:lnTo>
                  <a:lnTo>
                    <a:pt x="520918" y="520919"/>
                  </a:lnTo>
                  <a:lnTo>
                    <a:pt x="0" y="5209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1601976"/>
              <a:ext cx="520918" cy="520918"/>
            </a:xfrm>
            <a:custGeom>
              <a:avLst/>
              <a:gdLst/>
              <a:ahLst/>
              <a:cxnLst/>
              <a:rect l="l" t="t" r="r" b="b"/>
              <a:pathLst>
                <a:path w="520918" h="520918">
                  <a:moveTo>
                    <a:pt x="0" y="0"/>
                  </a:moveTo>
                  <a:lnTo>
                    <a:pt x="520918" y="0"/>
                  </a:lnTo>
                  <a:lnTo>
                    <a:pt x="520918" y="520918"/>
                  </a:lnTo>
                  <a:lnTo>
                    <a:pt x="0" y="5209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2545" y="0"/>
              <a:ext cx="520918" cy="520918"/>
            </a:xfrm>
            <a:custGeom>
              <a:avLst/>
              <a:gdLst/>
              <a:ahLst/>
              <a:cxnLst/>
              <a:rect l="l" t="t" r="r" b="b"/>
              <a:pathLst>
                <a:path w="520918" h="520918">
                  <a:moveTo>
                    <a:pt x="0" y="0"/>
                  </a:moveTo>
                  <a:lnTo>
                    <a:pt x="520918" y="0"/>
                  </a:lnTo>
                  <a:lnTo>
                    <a:pt x="520918" y="520918"/>
                  </a:lnTo>
                  <a:lnTo>
                    <a:pt x="0" y="5209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17185442" y="504825"/>
            <a:ext cx="452973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87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</a:t>
            </a:r>
            <a:r>
              <a:rPr lang="en-US" sz="3000">
                <a:solidFill>
                  <a:srgbClr val="8FEB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579</Words>
  <Application>Microsoft Office PowerPoint</Application>
  <PresentationFormat>Custom</PresentationFormat>
  <Paragraphs>82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Nunito Sans Heavy</vt:lpstr>
      <vt:lpstr>Roboto Condensed</vt:lpstr>
      <vt:lpstr>Arial</vt:lpstr>
      <vt:lpstr>Calibri</vt:lpstr>
      <vt:lpstr>Roboto</vt:lpstr>
      <vt:lpstr>League Spartan</vt:lpstr>
      <vt:lpstr>Roboto Bold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Pitch for FEEDFORWARE</dc:title>
  <dc:creator>pushpa shanmugam</dc:creator>
  <cp:lastModifiedBy>KARTHIKA RAMESH</cp:lastModifiedBy>
  <cp:revision>3</cp:revision>
  <dcterms:created xsi:type="dcterms:W3CDTF">2006-08-16T00:00:00Z</dcterms:created>
  <dcterms:modified xsi:type="dcterms:W3CDTF">2024-09-28T01:57:18Z</dcterms:modified>
  <dc:identifier>DAGR8aW56nE</dc:identifier>
</cp:coreProperties>
</file>